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</p:sldIdLst>
  <p:sldSz cx="10080625" cy="567055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5984CEB-7B49-4B04-A3F7-3D239C37BF7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1B9DEAF-C11E-416E-A6FB-7E15BBF6D46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E032FC4-24A4-4EAC-B3D5-7CD6644DF2E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One Column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EAC6F08-ECF0-45C9-ADCE-ABA8645C257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974467EA-6D94-4553-9146-084A8C01D7C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4104000" y="4896000"/>
            <a:ext cx="4391640" cy="345960"/>
          </a:xfrm>
          <a:prstGeom prst="rect">
            <a:avLst/>
          </a:prstGeom>
          <a:noFill/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fld id="{66223315-E337-4565-8588-5BC54317204B}" type="author">
              <a:rPr b="0" lang="en-US" sz="1800" spc="-1" strike="noStrike">
                <a:solidFill>
                  <a:srgbClr val="ffffff"/>
                </a:solidFill>
                <a:latin typeface="Arial"/>
              </a:rPr>
              <a:t> </a:t>
            </a:fld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"/>
          <p:cNvSpPr/>
          <p:nvPr/>
        </p:nvSpPr>
        <p:spPr>
          <a:xfrm>
            <a:off x="25920" y="4628880"/>
            <a:ext cx="6119640" cy="176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cccccc"/>
              </a:gs>
              <a:gs pos="100000">
                <a:srgbClr val="333333"/>
              </a:gs>
            </a:gsLst>
            <a:lin ang="0"/>
          </a:gra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2040" bIns="-3204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" name=""/>
          <p:cNvSpPr/>
          <p:nvPr/>
        </p:nvSpPr>
        <p:spPr>
          <a:xfrm>
            <a:off x="3859200" y="5324400"/>
            <a:ext cx="6239880" cy="68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cccccc"/>
              </a:gs>
              <a:gs pos="100000">
                <a:srgbClr val="333333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9960" bIns="-3996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" name=""/>
          <p:cNvSpPr/>
          <p:nvPr/>
        </p:nvSpPr>
        <p:spPr>
          <a:xfrm>
            <a:off x="4044960" y="4944960"/>
            <a:ext cx="6840" cy="487080"/>
          </a:xfrm>
          <a:custGeom>
            <a:avLst/>
            <a:gdLst>
              <a:gd name="textAreaLeft" fmla="*/ 1080 w 6840"/>
              <a:gd name="textAreaRight" fmla="*/ 6120 w 6840"/>
              <a:gd name="textAreaTop" fmla="*/ 1080 h 487080"/>
              <a:gd name="textAreaBottom" fmla="*/ 486360 h 487080"/>
            </a:gdLst>
            <a:ahLst/>
            <a:rect l="textAreaLeft" t="textAreaTop" r="textAreaRight" b="textAreaBottom"/>
            <a:pathLst>
              <a:path w="21600" h="1393714">
                <a:moveTo>
                  <a:pt x="10800" y="0"/>
                </a:moveTo>
                <a:arcTo wR="10800" hR="10800" stAng="16200000" swAng="-5400000"/>
                <a:lnTo>
                  <a:pt x="0" y="1382914"/>
                </a:lnTo>
                <a:arcTo wR="10800" hR="10800" stAng="10800000" swAng="-5400000"/>
                <a:lnTo>
                  <a:pt x="10800" y="1393714"/>
                </a:lnTo>
                <a:arcTo wR="10800" hR="10800" stAng="5400000" swAng="-5400000"/>
                <a:lnTo>
                  <a:pt x="21600" y="10800"/>
                </a:lnTo>
                <a:arcTo wR="10800" hR="10800" stAng="0" swAng="-5400000"/>
                <a:close/>
              </a:path>
            </a:pathLst>
          </a:custGeom>
          <a:solidFill>
            <a:srgbClr val="cccccc"/>
          </a:soli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"/>
          <p:cNvSpPr/>
          <p:nvPr/>
        </p:nvSpPr>
        <p:spPr>
          <a:xfrm>
            <a:off x="4104000" y="4896000"/>
            <a:ext cx="4391640" cy="345960"/>
          </a:xfrm>
          <a:prstGeom prst="rect">
            <a:avLst/>
          </a:prstGeom>
          <a:noFill/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fld id="{A99989CE-5A3C-428A-9932-49EF32EF3A45}" type="author">
              <a:rPr b="0" lang="en-US" sz="1800" spc="-1" strike="noStrike">
                <a:solidFill>
                  <a:srgbClr val="ffffff"/>
                </a:solidFill>
                <a:latin typeface="Arial"/>
              </a:rPr>
              <a:t> </a:t>
            </a:fld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"/>
          <p:cNvSpPr/>
          <p:nvPr/>
        </p:nvSpPr>
        <p:spPr>
          <a:xfrm>
            <a:off x="25920" y="4628880"/>
            <a:ext cx="6119640" cy="176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cccccc"/>
              </a:gs>
              <a:gs pos="100000">
                <a:srgbClr val="333333"/>
              </a:gs>
            </a:gsLst>
            <a:lin ang="0"/>
          </a:gra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2040" bIns="-3204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2" name=""/>
          <p:cNvSpPr/>
          <p:nvPr/>
        </p:nvSpPr>
        <p:spPr>
          <a:xfrm>
            <a:off x="3859200" y="5324400"/>
            <a:ext cx="6239880" cy="68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cccccc"/>
              </a:gs>
              <a:gs pos="100000">
                <a:srgbClr val="333333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9960" bIns="-3996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" name=""/>
          <p:cNvSpPr/>
          <p:nvPr/>
        </p:nvSpPr>
        <p:spPr>
          <a:xfrm>
            <a:off x="4044960" y="4944960"/>
            <a:ext cx="6840" cy="487080"/>
          </a:xfrm>
          <a:custGeom>
            <a:avLst/>
            <a:gdLst>
              <a:gd name="textAreaLeft" fmla="*/ 1080 w 6840"/>
              <a:gd name="textAreaRight" fmla="*/ 6120 w 6840"/>
              <a:gd name="textAreaTop" fmla="*/ 1080 h 487080"/>
              <a:gd name="textAreaBottom" fmla="*/ 486360 h 487080"/>
            </a:gdLst>
            <a:ahLst/>
            <a:rect l="textAreaLeft" t="textAreaTop" r="textAreaRight" b="textAreaBottom"/>
            <a:pathLst>
              <a:path w="21600" h="1393714">
                <a:moveTo>
                  <a:pt x="10800" y="0"/>
                </a:moveTo>
                <a:arcTo wR="10800" hR="10800" stAng="16200000" swAng="-5400000"/>
                <a:lnTo>
                  <a:pt x="0" y="1382914"/>
                </a:lnTo>
                <a:arcTo wR="10800" hR="10800" stAng="10800000" swAng="-5400000"/>
                <a:lnTo>
                  <a:pt x="10800" y="1393714"/>
                </a:lnTo>
                <a:arcTo wR="10800" hR="10800" stAng="5400000" swAng="-5400000"/>
                <a:lnTo>
                  <a:pt x="21600" y="10800"/>
                </a:lnTo>
                <a:arcTo wR="10800" hR="10800" stAng="0" swAng="-5400000"/>
                <a:close/>
              </a:path>
            </a:pathLst>
          </a:custGeom>
          <a:solidFill>
            <a:srgbClr val="cccccc"/>
          </a:soli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"/>
          <p:cNvSpPr/>
          <p:nvPr/>
        </p:nvSpPr>
        <p:spPr>
          <a:xfrm>
            <a:off x="20880" y="607320"/>
            <a:ext cx="6119640" cy="176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cccccc"/>
              </a:gs>
              <a:gs pos="100000">
                <a:srgbClr val="333333"/>
              </a:gs>
            </a:gsLst>
            <a:lin ang="0"/>
          </a:gra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2040" bIns="-3204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9" name=""/>
          <p:cNvSpPr/>
          <p:nvPr/>
        </p:nvSpPr>
        <p:spPr>
          <a:xfrm>
            <a:off x="4430520" y="840960"/>
            <a:ext cx="5673600" cy="68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333333"/>
              </a:gs>
              <a:gs pos="100000">
                <a:srgbClr val="cccccc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9960" bIns="-3996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" name=""/>
          <p:cNvSpPr/>
          <p:nvPr/>
        </p:nvSpPr>
        <p:spPr>
          <a:xfrm>
            <a:off x="9819720" y="474480"/>
            <a:ext cx="6840" cy="492840"/>
          </a:xfrm>
          <a:custGeom>
            <a:avLst/>
            <a:gdLst>
              <a:gd name="textAreaLeft" fmla="*/ 1080 w 6840"/>
              <a:gd name="textAreaRight" fmla="*/ 6120 w 6840"/>
              <a:gd name="textAreaTop" fmla="*/ 1080 h 492840"/>
              <a:gd name="textAreaBottom" fmla="*/ 492120 h 492840"/>
            </a:gdLst>
            <a:ahLst/>
            <a:rect l="textAreaLeft" t="textAreaTop" r="textAreaRight" b="textAreaBottom"/>
            <a:pathLst>
              <a:path w="21600" h="1410171">
                <a:moveTo>
                  <a:pt x="10800" y="0"/>
                </a:moveTo>
                <a:arcTo wR="10800" hR="10800" stAng="16200000" swAng="-5400000"/>
                <a:lnTo>
                  <a:pt x="0" y="1399371"/>
                </a:lnTo>
                <a:arcTo wR="10800" hR="10800" stAng="10800000" swAng="-5400000"/>
                <a:lnTo>
                  <a:pt x="10800" y="1410171"/>
                </a:lnTo>
                <a:arcTo wR="10800" hR="10800" stAng="5400000" swAng="-5400000"/>
                <a:lnTo>
                  <a:pt x="21600" y="10800"/>
                </a:lnTo>
                <a:arcTo wR="10800" hR="10800" stAng="0" swAng="-5400000"/>
                <a:close/>
              </a:path>
            </a:pathLst>
          </a:custGeom>
          <a:solidFill>
            <a:srgbClr val="cccccc"/>
          </a:soli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" name=""/>
          <p:cNvSpPr/>
          <p:nvPr/>
        </p:nvSpPr>
        <p:spPr>
          <a:xfrm>
            <a:off x="1900800" y="5204880"/>
            <a:ext cx="7464960" cy="68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333333"/>
              </a:gs>
              <a:gs pos="100000">
                <a:srgbClr val="cccccc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9960" bIns="-3996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" name=""/>
          <p:cNvSpPr/>
          <p:nvPr/>
        </p:nvSpPr>
        <p:spPr>
          <a:xfrm>
            <a:off x="9259920" y="4917240"/>
            <a:ext cx="6840" cy="349200"/>
          </a:xfrm>
          <a:custGeom>
            <a:avLst/>
            <a:gdLst>
              <a:gd name="textAreaLeft" fmla="*/ 1080 w 6840"/>
              <a:gd name="textAreaRight" fmla="*/ 6120 w 6840"/>
              <a:gd name="textAreaTop" fmla="*/ 1080 h 349200"/>
              <a:gd name="textAreaBottom" fmla="*/ 348480 h 349200"/>
            </a:gdLst>
            <a:ahLst/>
            <a:rect l="textAreaLeft" t="textAreaTop" r="textAreaRight" b="textAreaBottom"/>
            <a:pathLst>
              <a:path w="21600" h="999771">
                <a:moveTo>
                  <a:pt x="10800" y="0"/>
                </a:moveTo>
                <a:arcTo wR="10800" hR="10800" stAng="16200000" swAng="-5400000"/>
                <a:lnTo>
                  <a:pt x="0" y="988971"/>
                </a:lnTo>
                <a:arcTo wR="10800" hR="10800" stAng="10800000" swAng="-5400000"/>
                <a:lnTo>
                  <a:pt x="10800" y="999771"/>
                </a:lnTo>
                <a:arcTo wR="10800" hR="10800" stAng="5400000" swAng="-5400000"/>
                <a:lnTo>
                  <a:pt x="21600" y="10800"/>
                </a:lnTo>
                <a:arcTo wR="10800" hR="10800" stAng="0" swAng="-5400000"/>
                <a:close/>
              </a:path>
            </a:pathLst>
          </a:custGeom>
          <a:solidFill>
            <a:srgbClr val="cccccc"/>
          </a:soli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ftr" idx="1"/>
          </p:nvPr>
        </p:nvSpPr>
        <p:spPr>
          <a:xfrm>
            <a:off x="2520000" y="5256000"/>
            <a:ext cx="4679640" cy="41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2"/>
          </p:nvPr>
        </p:nvSpPr>
        <p:spPr>
          <a:xfrm>
            <a:off x="7560000" y="5256000"/>
            <a:ext cx="1619640" cy="41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A8E97E2-CCBC-4BE7-A917-5E22E51060F3}" type="slidenum">
              <a:rPr b="0" lang="en-US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8" name="PlaceHolder 6"/>
          <p:cNvSpPr>
            <a:spLocks noGrp="1"/>
          </p:cNvSpPr>
          <p:nvPr>
            <p:ph type="dt" idx="3"/>
          </p:nvPr>
        </p:nvSpPr>
        <p:spPr>
          <a:xfrm>
            <a:off x="504000" y="5256000"/>
            <a:ext cx="1655640" cy="41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"/>
          <p:cNvSpPr/>
          <p:nvPr/>
        </p:nvSpPr>
        <p:spPr>
          <a:xfrm>
            <a:off x="20880" y="607320"/>
            <a:ext cx="6119640" cy="176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cccccc"/>
              </a:gs>
              <a:gs pos="100000">
                <a:srgbClr val="333333"/>
              </a:gs>
            </a:gsLst>
            <a:lin ang="0"/>
          </a:gra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2040" bIns="-3204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3" name=""/>
          <p:cNvSpPr/>
          <p:nvPr/>
        </p:nvSpPr>
        <p:spPr>
          <a:xfrm>
            <a:off x="4430520" y="840960"/>
            <a:ext cx="5673600" cy="68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333333"/>
              </a:gs>
              <a:gs pos="100000">
                <a:srgbClr val="cccccc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9960" bIns="-3996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4" name=""/>
          <p:cNvSpPr/>
          <p:nvPr/>
        </p:nvSpPr>
        <p:spPr>
          <a:xfrm>
            <a:off x="9819720" y="474480"/>
            <a:ext cx="6840" cy="492840"/>
          </a:xfrm>
          <a:custGeom>
            <a:avLst/>
            <a:gdLst>
              <a:gd name="textAreaLeft" fmla="*/ 1080 w 6840"/>
              <a:gd name="textAreaRight" fmla="*/ 6120 w 6840"/>
              <a:gd name="textAreaTop" fmla="*/ 1080 h 492840"/>
              <a:gd name="textAreaBottom" fmla="*/ 492120 h 492840"/>
            </a:gdLst>
            <a:ahLst/>
            <a:rect l="textAreaLeft" t="textAreaTop" r="textAreaRight" b="textAreaBottom"/>
            <a:pathLst>
              <a:path w="21600" h="1410171">
                <a:moveTo>
                  <a:pt x="10800" y="0"/>
                </a:moveTo>
                <a:arcTo wR="10800" hR="10800" stAng="16200000" swAng="-5400000"/>
                <a:lnTo>
                  <a:pt x="0" y="1399371"/>
                </a:lnTo>
                <a:arcTo wR="10800" hR="10800" stAng="10800000" swAng="-5400000"/>
                <a:lnTo>
                  <a:pt x="10800" y="1410171"/>
                </a:lnTo>
                <a:arcTo wR="10800" hR="10800" stAng="5400000" swAng="-5400000"/>
                <a:lnTo>
                  <a:pt x="21600" y="10800"/>
                </a:lnTo>
                <a:arcTo wR="10800" hR="10800" stAng="0" swAng="-5400000"/>
                <a:close/>
              </a:path>
            </a:pathLst>
          </a:custGeom>
          <a:solidFill>
            <a:srgbClr val="cccccc"/>
          </a:soli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5" name=""/>
          <p:cNvSpPr/>
          <p:nvPr/>
        </p:nvSpPr>
        <p:spPr>
          <a:xfrm>
            <a:off x="1900800" y="5204880"/>
            <a:ext cx="7464960" cy="68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333333"/>
              </a:gs>
              <a:gs pos="100000">
                <a:srgbClr val="cccccc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9960" bIns="-3996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6" name=""/>
          <p:cNvSpPr/>
          <p:nvPr/>
        </p:nvSpPr>
        <p:spPr>
          <a:xfrm>
            <a:off x="9259920" y="4917240"/>
            <a:ext cx="6840" cy="349200"/>
          </a:xfrm>
          <a:custGeom>
            <a:avLst/>
            <a:gdLst>
              <a:gd name="textAreaLeft" fmla="*/ 1080 w 6840"/>
              <a:gd name="textAreaRight" fmla="*/ 6120 w 6840"/>
              <a:gd name="textAreaTop" fmla="*/ 1080 h 349200"/>
              <a:gd name="textAreaBottom" fmla="*/ 348480 h 349200"/>
            </a:gdLst>
            <a:ahLst/>
            <a:rect l="textAreaLeft" t="textAreaTop" r="textAreaRight" b="textAreaBottom"/>
            <a:pathLst>
              <a:path w="21600" h="999771">
                <a:moveTo>
                  <a:pt x="10800" y="0"/>
                </a:moveTo>
                <a:arcTo wR="10800" hR="10800" stAng="16200000" swAng="-5400000"/>
                <a:lnTo>
                  <a:pt x="0" y="988971"/>
                </a:lnTo>
                <a:arcTo wR="10800" hR="10800" stAng="10800000" swAng="-5400000"/>
                <a:lnTo>
                  <a:pt x="10800" y="999771"/>
                </a:lnTo>
                <a:arcTo wR="10800" hR="10800" stAng="5400000" swAng="-5400000"/>
                <a:lnTo>
                  <a:pt x="21600" y="10800"/>
                </a:lnTo>
                <a:arcTo wR="10800" hR="10800" stAng="0" swAng="-5400000"/>
                <a:close/>
              </a:path>
            </a:pathLst>
          </a:custGeom>
          <a:solidFill>
            <a:srgbClr val="cccccc"/>
          </a:soli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ftr" idx="4"/>
          </p:nvPr>
        </p:nvSpPr>
        <p:spPr>
          <a:xfrm>
            <a:off x="2520000" y="5256000"/>
            <a:ext cx="4679640" cy="41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sldNum" idx="5"/>
          </p:nvPr>
        </p:nvSpPr>
        <p:spPr>
          <a:xfrm>
            <a:off x="7560000" y="5256000"/>
            <a:ext cx="1619640" cy="41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29CF641-A114-4DB0-BE41-12865E776247}" type="slidenum">
              <a:rPr b="0" lang="en-US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dt" idx="6"/>
          </p:nvPr>
        </p:nvSpPr>
        <p:spPr>
          <a:xfrm>
            <a:off x="504000" y="5256000"/>
            <a:ext cx="1655640" cy="41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"/>
          <p:cNvSpPr/>
          <p:nvPr/>
        </p:nvSpPr>
        <p:spPr>
          <a:xfrm>
            <a:off x="20880" y="607320"/>
            <a:ext cx="6119640" cy="176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cccccc"/>
              </a:gs>
              <a:gs pos="100000">
                <a:srgbClr val="333333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2040" bIns="-3204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5" name=""/>
          <p:cNvSpPr/>
          <p:nvPr/>
        </p:nvSpPr>
        <p:spPr>
          <a:xfrm>
            <a:off x="4430520" y="840960"/>
            <a:ext cx="5673600" cy="68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333333"/>
              </a:gs>
              <a:gs pos="100000">
                <a:srgbClr val="cccccc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9960" bIns="-3996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6" name=""/>
          <p:cNvSpPr/>
          <p:nvPr/>
        </p:nvSpPr>
        <p:spPr>
          <a:xfrm>
            <a:off x="9819720" y="474480"/>
            <a:ext cx="6840" cy="492840"/>
          </a:xfrm>
          <a:custGeom>
            <a:avLst/>
            <a:gdLst>
              <a:gd name="textAreaLeft" fmla="*/ 1080 w 6840"/>
              <a:gd name="textAreaRight" fmla="*/ 6120 w 6840"/>
              <a:gd name="textAreaTop" fmla="*/ 1080 h 492840"/>
              <a:gd name="textAreaBottom" fmla="*/ 492120 h 492840"/>
            </a:gdLst>
            <a:ahLst/>
            <a:rect l="textAreaLeft" t="textAreaTop" r="textAreaRight" b="textAreaBottom"/>
            <a:pathLst>
              <a:path w="21600" h="1410171">
                <a:moveTo>
                  <a:pt x="10800" y="0"/>
                </a:moveTo>
                <a:arcTo wR="10800" hR="10800" stAng="16200000" swAng="-5400000"/>
                <a:lnTo>
                  <a:pt x="0" y="1399371"/>
                </a:lnTo>
                <a:arcTo wR="10800" hR="10800" stAng="10800000" swAng="-5400000"/>
                <a:lnTo>
                  <a:pt x="10800" y="1410171"/>
                </a:lnTo>
                <a:arcTo wR="10800" hR="10800" stAng="5400000" swAng="-5400000"/>
                <a:lnTo>
                  <a:pt x="21600" y="10800"/>
                </a:lnTo>
                <a:arcTo wR="10800" hR="10800" stAng="0" swAng="-5400000"/>
                <a:close/>
              </a:path>
            </a:pathLst>
          </a:custGeom>
          <a:solidFill>
            <a:srgbClr val="cccc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7" name=""/>
          <p:cNvSpPr/>
          <p:nvPr/>
        </p:nvSpPr>
        <p:spPr>
          <a:xfrm>
            <a:off x="5644080" y="5194800"/>
            <a:ext cx="3721680" cy="68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333333"/>
              </a:gs>
              <a:gs pos="100000">
                <a:srgbClr val="cccccc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9960" bIns="-3996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8" name=""/>
          <p:cNvSpPr/>
          <p:nvPr/>
        </p:nvSpPr>
        <p:spPr>
          <a:xfrm>
            <a:off x="9259920" y="4917240"/>
            <a:ext cx="6840" cy="349200"/>
          </a:xfrm>
          <a:custGeom>
            <a:avLst/>
            <a:gdLst>
              <a:gd name="textAreaLeft" fmla="*/ 1080 w 6840"/>
              <a:gd name="textAreaRight" fmla="*/ 6120 w 6840"/>
              <a:gd name="textAreaTop" fmla="*/ 1080 h 349200"/>
              <a:gd name="textAreaBottom" fmla="*/ 348480 h 349200"/>
            </a:gdLst>
            <a:ahLst/>
            <a:rect l="textAreaLeft" t="textAreaTop" r="textAreaRight" b="textAreaBottom"/>
            <a:pathLst>
              <a:path w="21600" h="999771">
                <a:moveTo>
                  <a:pt x="10800" y="0"/>
                </a:moveTo>
                <a:arcTo wR="10800" hR="10800" stAng="16200000" swAng="-5400000"/>
                <a:lnTo>
                  <a:pt x="0" y="988971"/>
                </a:lnTo>
                <a:arcTo wR="10800" hR="10800" stAng="10800000" swAng="-5400000"/>
                <a:lnTo>
                  <a:pt x="10800" y="999771"/>
                </a:lnTo>
                <a:arcTo wR="10800" hR="10800" stAng="5400000" swAng="-5400000"/>
                <a:lnTo>
                  <a:pt x="21600" y="10800"/>
                </a:lnTo>
                <a:arcTo wR="10800" hR="10800" stAng="0" swAng="-5400000"/>
                <a:close/>
              </a:path>
            </a:pathLst>
          </a:custGeom>
          <a:solidFill>
            <a:srgbClr val="cccc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9" name=""/>
          <p:cNvSpPr/>
          <p:nvPr/>
        </p:nvSpPr>
        <p:spPr>
          <a:xfrm>
            <a:off x="974160" y="5194440"/>
            <a:ext cx="3721680" cy="68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333333"/>
              </a:gs>
              <a:gs pos="100000">
                <a:srgbClr val="cccccc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9960" bIns="-3996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0" name=""/>
          <p:cNvSpPr/>
          <p:nvPr/>
        </p:nvSpPr>
        <p:spPr>
          <a:xfrm>
            <a:off x="4590000" y="4914000"/>
            <a:ext cx="6840" cy="349200"/>
          </a:xfrm>
          <a:custGeom>
            <a:avLst/>
            <a:gdLst>
              <a:gd name="textAreaLeft" fmla="*/ 1080 w 6840"/>
              <a:gd name="textAreaRight" fmla="*/ 6120 w 6840"/>
              <a:gd name="textAreaTop" fmla="*/ 1080 h 349200"/>
              <a:gd name="textAreaBottom" fmla="*/ 348480 h 349200"/>
            </a:gdLst>
            <a:ahLst/>
            <a:rect l="textAreaLeft" t="textAreaTop" r="textAreaRight" b="textAreaBottom"/>
            <a:pathLst>
              <a:path w="21600" h="999771">
                <a:moveTo>
                  <a:pt x="10800" y="0"/>
                </a:moveTo>
                <a:arcTo wR="10800" hR="10800" stAng="16200000" swAng="-5400000"/>
                <a:lnTo>
                  <a:pt x="0" y="988971"/>
                </a:lnTo>
                <a:arcTo wR="10800" hR="10800" stAng="10800000" swAng="-5400000"/>
                <a:lnTo>
                  <a:pt x="10800" y="999771"/>
                </a:lnTo>
                <a:arcTo wR="10800" hR="10800" stAng="5400000" swAng="-5400000"/>
                <a:lnTo>
                  <a:pt x="21600" y="10800"/>
                </a:lnTo>
                <a:arcTo wR="10800" hR="10800" stAng="0" swAng="-5400000"/>
                <a:close/>
              </a:path>
            </a:pathLst>
          </a:custGeom>
          <a:solidFill>
            <a:srgbClr val="cccc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1" name=""/>
          <p:cNvSpPr/>
          <p:nvPr/>
        </p:nvSpPr>
        <p:spPr>
          <a:xfrm>
            <a:off x="5055480" y="1037160"/>
            <a:ext cx="10440" cy="3700440"/>
          </a:xfrm>
          <a:custGeom>
            <a:avLst/>
            <a:gdLst>
              <a:gd name="textAreaLeft" fmla="*/ 1440 w 10440"/>
              <a:gd name="textAreaRight" fmla="*/ 9360 w 10440"/>
              <a:gd name="textAreaTop" fmla="*/ 1440 h 3700440"/>
              <a:gd name="textAreaBottom" fmla="*/ 3699360 h 3700440"/>
            </a:gdLst>
            <a:ahLst/>
            <a:rect l="textAreaLeft" t="textAreaTop" r="textAreaRight" b="textAreaBottom"/>
            <a:pathLst>
              <a:path w="21600" h="7163535">
                <a:moveTo>
                  <a:pt x="10800" y="0"/>
                </a:moveTo>
                <a:arcTo wR="10800" hR="10800" stAng="16200000" swAng="-5400000"/>
                <a:lnTo>
                  <a:pt x="0" y="7152735"/>
                </a:lnTo>
                <a:arcTo wR="10800" hR="10800" stAng="10800000" swAng="-5400000"/>
                <a:lnTo>
                  <a:pt x="10800" y="7163535"/>
                </a:lnTo>
                <a:arcTo wR="10800" hR="10800" stAng="5400000" swAng="-5400000"/>
                <a:lnTo>
                  <a:pt x="21600" y="10800"/>
                </a:lnTo>
                <a:arcTo wR="10800" hR="10800" stAng="0" swAng="-5400000"/>
                <a:close/>
              </a:path>
            </a:pathLst>
          </a:custGeom>
          <a:gradFill rotWithShape="0">
            <a:gsLst>
              <a:gs pos="0">
                <a:srgbClr val="111111"/>
              </a:gs>
              <a:gs pos="50000">
                <a:srgbClr val="cccccc"/>
              </a:gs>
              <a:gs pos="100000">
                <a:srgbClr val="111111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ftr" idx="7"/>
          </p:nvPr>
        </p:nvSpPr>
        <p:spPr>
          <a:xfrm>
            <a:off x="2520000" y="5256000"/>
            <a:ext cx="4679640" cy="41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sldNum" idx="8"/>
          </p:nvPr>
        </p:nvSpPr>
        <p:spPr>
          <a:xfrm>
            <a:off x="7560000" y="5256000"/>
            <a:ext cx="1619640" cy="41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3A3D746-A590-4F19-9269-98443D03C697}" type="slidenum">
              <a:rPr b="0" lang="en-US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7" name="PlaceHolder 6"/>
          <p:cNvSpPr>
            <a:spLocks noGrp="1"/>
          </p:cNvSpPr>
          <p:nvPr>
            <p:ph type="dt" idx="9"/>
          </p:nvPr>
        </p:nvSpPr>
        <p:spPr>
          <a:xfrm>
            <a:off x="504000" y="5256000"/>
            <a:ext cx="1655640" cy="41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"/>
          <p:cNvSpPr/>
          <p:nvPr/>
        </p:nvSpPr>
        <p:spPr>
          <a:xfrm>
            <a:off x="20880" y="607320"/>
            <a:ext cx="6119640" cy="176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cccccc"/>
              </a:gs>
              <a:gs pos="100000">
                <a:srgbClr val="333333"/>
              </a:gs>
            </a:gsLst>
            <a:lin ang="0"/>
          </a:gra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2040" bIns="-3204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2" name=""/>
          <p:cNvSpPr/>
          <p:nvPr/>
        </p:nvSpPr>
        <p:spPr>
          <a:xfrm>
            <a:off x="4430520" y="840960"/>
            <a:ext cx="5673600" cy="68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333333"/>
              </a:gs>
              <a:gs pos="100000">
                <a:srgbClr val="cccccc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9960" bIns="-3996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" name=""/>
          <p:cNvSpPr/>
          <p:nvPr/>
        </p:nvSpPr>
        <p:spPr>
          <a:xfrm>
            <a:off x="9819720" y="474480"/>
            <a:ext cx="6840" cy="492840"/>
          </a:xfrm>
          <a:custGeom>
            <a:avLst/>
            <a:gdLst>
              <a:gd name="textAreaLeft" fmla="*/ 1080 w 6840"/>
              <a:gd name="textAreaRight" fmla="*/ 6120 w 6840"/>
              <a:gd name="textAreaTop" fmla="*/ 1080 h 492840"/>
              <a:gd name="textAreaBottom" fmla="*/ 492120 h 492840"/>
            </a:gdLst>
            <a:ahLst/>
            <a:rect l="textAreaLeft" t="textAreaTop" r="textAreaRight" b="textAreaBottom"/>
            <a:pathLst>
              <a:path w="21600" h="1410171">
                <a:moveTo>
                  <a:pt x="10800" y="0"/>
                </a:moveTo>
                <a:arcTo wR="10800" hR="10800" stAng="16200000" swAng="-5400000"/>
                <a:lnTo>
                  <a:pt x="0" y="1399371"/>
                </a:lnTo>
                <a:arcTo wR="10800" hR="10800" stAng="10800000" swAng="-5400000"/>
                <a:lnTo>
                  <a:pt x="10800" y="1410171"/>
                </a:lnTo>
                <a:arcTo wR="10800" hR="10800" stAng="5400000" swAng="-5400000"/>
                <a:lnTo>
                  <a:pt x="21600" y="10800"/>
                </a:lnTo>
                <a:arcTo wR="10800" hR="10800" stAng="0" swAng="-5400000"/>
                <a:close/>
              </a:path>
            </a:pathLst>
          </a:custGeom>
          <a:solidFill>
            <a:srgbClr val="cccccc"/>
          </a:soli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" name=""/>
          <p:cNvSpPr/>
          <p:nvPr/>
        </p:nvSpPr>
        <p:spPr>
          <a:xfrm>
            <a:off x="1900800" y="5204880"/>
            <a:ext cx="7464960" cy="68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333333"/>
              </a:gs>
              <a:gs pos="100000">
                <a:srgbClr val="cccccc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9960" bIns="-3996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" name=""/>
          <p:cNvSpPr/>
          <p:nvPr/>
        </p:nvSpPr>
        <p:spPr>
          <a:xfrm>
            <a:off x="9259920" y="4917240"/>
            <a:ext cx="6840" cy="349200"/>
          </a:xfrm>
          <a:custGeom>
            <a:avLst/>
            <a:gdLst>
              <a:gd name="textAreaLeft" fmla="*/ 1080 w 6840"/>
              <a:gd name="textAreaRight" fmla="*/ 6120 w 6840"/>
              <a:gd name="textAreaTop" fmla="*/ 1080 h 349200"/>
              <a:gd name="textAreaBottom" fmla="*/ 348480 h 349200"/>
            </a:gdLst>
            <a:ahLst/>
            <a:rect l="textAreaLeft" t="textAreaTop" r="textAreaRight" b="textAreaBottom"/>
            <a:pathLst>
              <a:path w="21600" h="999771">
                <a:moveTo>
                  <a:pt x="10800" y="0"/>
                </a:moveTo>
                <a:arcTo wR="10800" hR="10800" stAng="16200000" swAng="-5400000"/>
                <a:lnTo>
                  <a:pt x="0" y="988971"/>
                </a:lnTo>
                <a:arcTo wR="10800" hR="10800" stAng="10800000" swAng="-5400000"/>
                <a:lnTo>
                  <a:pt x="10800" y="999771"/>
                </a:lnTo>
                <a:arcTo wR="10800" hR="10800" stAng="5400000" swAng="-5400000"/>
                <a:lnTo>
                  <a:pt x="21600" y="10800"/>
                </a:lnTo>
                <a:arcTo wR="10800" hR="10800" stAng="0" swAng="-5400000"/>
                <a:close/>
              </a:path>
            </a:pathLst>
          </a:custGeom>
          <a:solidFill>
            <a:srgbClr val="cccccc"/>
          </a:soli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ftr" idx="10"/>
          </p:nvPr>
        </p:nvSpPr>
        <p:spPr>
          <a:xfrm>
            <a:off x="2520000" y="5256000"/>
            <a:ext cx="4679640" cy="41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sldNum" idx="11"/>
          </p:nvPr>
        </p:nvSpPr>
        <p:spPr>
          <a:xfrm>
            <a:off x="7560000" y="5256000"/>
            <a:ext cx="1619640" cy="41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C201D71-41BA-4519-B96A-EB537FA5184E}" type="slidenum">
              <a:rPr b="0" lang="en-US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1" name="PlaceHolder 6"/>
          <p:cNvSpPr>
            <a:spLocks noGrp="1"/>
          </p:cNvSpPr>
          <p:nvPr>
            <p:ph type="dt" idx="12"/>
          </p:nvPr>
        </p:nvSpPr>
        <p:spPr>
          <a:xfrm>
            <a:off x="504000" y="5256000"/>
            <a:ext cx="1655640" cy="41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"/>
          <p:cNvSpPr/>
          <p:nvPr/>
        </p:nvSpPr>
        <p:spPr>
          <a:xfrm>
            <a:off x="20880" y="607320"/>
            <a:ext cx="6119640" cy="176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cccccc"/>
              </a:gs>
              <a:gs pos="100000">
                <a:srgbClr val="333333"/>
              </a:gs>
            </a:gsLst>
            <a:lin ang="0"/>
          </a:gra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2040" bIns="-3204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6" name=""/>
          <p:cNvSpPr/>
          <p:nvPr/>
        </p:nvSpPr>
        <p:spPr>
          <a:xfrm>
            <a:off x="4430520" y="840960"/>
            <a:ext cx="5673600" cy="68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333333"/>
              </a:gs>
              <a:gs pos="100000">
                <a:srgbClr val="cccccc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9960" bIns="-3996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7" name=""/>
          <p:cNvSpPr/>
          <p:nvPr/>
        </p:nvSpPr>
        <p:spPr>
          <a:xfrm>
            <a:off x="9819720" y="474480"/>
            <a:ext cx="6840" cy="492840"/>
          </a:xfrm>
          <a:custGeom>
            <a:avLst/>
            <a:gdLst>
              <a:gd name="textAreaLeft" fmla="*/ 1080 w 6840"/>
              <a:gd name="textAreaRight" fmla="*/ 6120 w 6840"/>
              <a:gd name="textAreaTop" fmla="*/ 1080 h 492840"/>
              <a:gd name="textAreaBottom" fmla="*/ 492120 h 492840"/>
            </a:gdLst>
            <a:ahLst/>
            <a:rect l="textAreaLeft" t="textAreaTop" r="textAreaRight" b="textAreaBottom"/>
            <a:pathLst>
              <a:path w="21600" h="1410171">
                <a:moveTo>
                  <a:pt x="10800" y="0"/>
                </a:moveTo>
                <a:arcTo wR="10800" hR="10800" stAng="16200000" swAng="-5400000"/>
                <a:lnTo>
                  <a:pt x="0" y="1399371"/>
                </a:lnTo>
                <a:arcTo wR="10800" hR="10800" stAng="10800000" swAng="-5400000"/>
                <a:lnTo>
                  <a:pt x="10800" y="1410171"/>
                </a:lnTo>
                <a:arcTo wR="10800" hR="10800" stAng="5400000" swAng="-5400000"/>
                <a:lnTo>
                  <a:pt x="21600" y="10800"/>
                </a:lnTo>
                <a:arcTo wR="10800" hR="10800" stAng="0" swAng="-5400000"/>
                <a:close/>
              </a:path>
            </a:pathLst>
          </a:custGeom>
          <a:solidFill>
            <a:srgbClr val="cccccc"/>
          </a:soli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8" name=""/>
          <p:cNvSpPr/>
          <p:nvPr/>
        </p:nvSpPr>
        <p:spPr>
          <a:xfrm>
            <a:off x="1900800" y="5204880"/>
            <a:ext cx="7464960" cy="68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333333"/>
              </a:gs>
              <a:gs pos="100000">
                <a:srgbClr val="cccccc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9960" bIns="-3996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9" name=""/>
          <p:cNvSpPr/>
          <p:nvPr/>
        </p:nvSpPr>
        <p:spPr>
          <a:xfrm>
            <a:off x="9259920" y="4917240"/>
            <a:ext cx="6840" cy="349200"/>
          </a:xfrm>
          <a:custGeom>
            <a:avLst/>
            <a:gdLst>
              <a:gd name="textAreaLeft" fmla="*/ 1080 w 6840"/>
              <a:gd name="textAreaRight" fmla="*/ 6120 w 6840"/>
              <a:gd name="textAreaTop" fmla="*/ 1080 h 349200"/>
              <a:gd name="textAreaBottom" fmla="*/ 348480 h 349200"/>
            </a:gdLst>
            <a:ahLst/>
            <a:rect l="textAreaLeft" t="textAreaTop" r="textAreaRight" b="textAreaBottom"/>
            <a:pathLst>
              <a:path w="21600" h="999771">
                <a:moveTo>
                  <a:pt x="10800" y="0"/>
                </a:moveTo>
                <a:arcTo wR="10800" hR="10800" stAng="16200000" swAng="-5400000"/>
                <a:lnTo>
                  <a:pt x="0" y="988971"/>
                </a:lnTo>
                <a:arcTo wR="10800" hR="10800" stAng="10800000" swAng="-5400000"/>
                <a:lnTo>
                  <a:pt x="10800" y="999771"/>
                </a:lnTo>
                <a:arcTo wR="10800" hR="10800" stAng="5400000" swAng="-5400000"/>
                <a:lnTo>
                  <a:pt x="21600" y="10800"/>
                </a:lnTo>
                <a:arcTo wR="10800" hR="10800" stAng="0" swAng="-5400000"/>
                <a:close/>
              </a:path>
            </a:pathLst>
          </a:custGeom>
          <a:solidFill>
            <a:srgbClr val="cccccc"/>
          </a:soli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ftr" idx="13"/>
          </p:nvPr>
        </p:nvSpPr>
        <p:spPr>
          <a:xfrm>
            <a:off x="2520000" y="5256000"/>
            <a:ext cx="4679640" cy="41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sldNum" idx="14"/>
          </p:nvPr>
        </p:nvSpPr>
        <p:spPr>
          <a:xfrm>
            <a:off x="7560000" y="5256000"/>
            <a:ext cx="1619640" cy="41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FF42CEB-6A5C-4E25-8A21-73CD5FBE1014}" type="slidenum">
              <a:rPr b="0" lang="en-US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dt" idx="15"/>
          </p:nvPr>
        </p:nvSpPr>
        <p:spPr>
          <a:xfrm>
            <a:off x="504000" y="5256000"/>
            <a:ext cx="1655640" cy="41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a6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0" y="1828800"/>
            <a:ext cx="1005804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Circadian Rhythms &amp; Post-Traumatic Stress Disorder (PTSD)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"/>
          <p:cNvSpPr/>
          <p:nvPr/>
        </p:nvSpPr>
        <p:spPr>
          <a:xfrm>
            <a:off x="4343400" y="5029200"/>
            <a:ext cx="1030680" cy="345960"/>
          </a:xfrm>
          <a:prstGeom prst="rect">
            <a:avLst/>
          </a:prstGeom>
          <a:noFill/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Tyllis Xu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a6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44000" y="-228960"/>
            <a:ext cx="993564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Mice PTSD Behavior Model (Results)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5398560" y="1326600"/>
            <a:ext cx="4180680" cy="3287880"/>
          </a:xfrm>
          <a:prstGeom prst="rect">
            <a:avLst/>
          </a:prstGeom>
          <a:ln w="10800">
            <a:noFill/>
          </a:ln>
        </p:spPr>
      </p:pic>
      <p:pic>
        <p:nvPicPr>
          <p:cNvPr id="120" name="" descr=""/>
          <p:cNvPicPr/>
          <p:nvPr/>
        </p:nvPicPr>
        <p:blipFill>
          <a:blip r:embed="rId2"/>
          <a:stretch/>
        </p:blipFill>
        <p:spPr>
          <a:xfrm>
            <a:off x="504000" y="1326600"/>
            <a:ext cx="4125960" cy="3245040"/>
          </a:xfrm>
          <a:prstGeom prst="rect">
            <a:avLst/>
          </a:prstGeom>
          <a:ln w="10800">
            <a:noFill/>
          </a:ln>
        </p:spPr>
      </p:pic>
      <p:sp>
        <p:nvSpPr>
          <p:cNvPr id="121" name=""/>
          <p:cNvSpPr/>
          <p:nvPr/>
        </p:nvSpPr>
        <p:spPr>
          <a:xfrm>
            <a:off x="1828800" y="914400"/>
            <a:ext cx="1526040" cy="345960"/>
          </a:xfrm>
          <a:prstGeom prst="rect">
            <a:avLst/>
          </a:prstGeom>
          <a:noFill/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Experiment 1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"/>
          <p:cNvSpPr/>
          <p:nvPr/>
        </p:nvSpPr>
        <p:spPr>
          <a:xfrm>
            <a:off x="6931800" y="914400"/>
            <a:ext cx="1526040" cy="345960"/>
          </a:xfrm>
          <a:prstGeom prst="rect">
            <a:avLst/>
          </a:prstGeom>
          <a:noFill/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Experiment 2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"/>
          <p:cNvSpPr/>
          <p:nvPr/>
        </p:nvSpPr>
        <p:spPr>
          <a:xfrm>
            <a:off x="2057400" y="5146560"/>
            <a:ext cx="4343400" cy="345960"/>
          </a:xfrm>
          <a:prstGeom prst="rect">
            <a:avLst/>
          </a:prstGeom>
          <a:noFill/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Clark 2020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7C6CCDE-4BCF-4CDE-B963-ADAD628F5410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a6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Traumatic Stress &amp; Circadian Clocks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The SCN provides rhythms to the human stress system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Upregulated human stress system can result in desynchronization of peripheral clocks from the SCN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Glucocortids from stress system may affect entrainment and phase of SCN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2057400" y="5146560"/>
            <a:ext cx="4343400" cy="345960"/>
          </a:xfrm>
          <a:prstGeom prst="rect">
            <a:avLst/>
          </a:prstGeom>
          <a:noFill/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Agorastos 2020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9D50791D-8B66-4044-8A07-A8C14AC9D924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2a6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Traumatic Stress &amp; Circadian Clocks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2057400" y="1143000"/>
            <a:ext cx="5044320" cy="3783240"/>
          </a:xfrm>
          <a:prstGeom prst="rect">
            <a:avLst/>
          </a:prstGeom>
          <a:ln w="108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807E8960-C4F5-4CC4-A720-FEED953D99B4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a6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Speculated Treatment Directions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Reducing sleep disruptions/fragmentation using medication to adjust circadian rhythm as a supplementary measure to Cognitive Behavioral Therapy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2057400" y="5146560"/>
            <a:ext cx="4343400" cy="345960"/>
          </a:xfrm>
          <a:prstGeom prst="rect">
            <a:avLst/>
          </a:prstGeom>
          <a:noFill/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Clark 2020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B5C9DB3-EA61-4114-B5BC-A5A9E01D9128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Sources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311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Agorastos, A., &amp; Olff, M. (2020). Traumatic stress and the circadian system: neurobiology, timing and treatment of posttraumatic chronodisruption. European Journal of Psychotraumatology, 11(1). https://doi.org/10.1080/20008198.2020.1833644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Clark, J. W., Hoyer, D., Cain, S. W., Phillips, A., Drummond, S. P. A., &amp; Jacobson, L. H. (2020). Circadian disruption impairs fear extinction and memory of conditioned safety in mice. Behavioural Brain Research, 393, 112788. https://doi.org/10.1016/j.bbr.2020.112788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Theal, R., McLeay, S., Gleeson, S., Lowrie, F., O’Sullivan, R., McLeay, S., Harvey, W., Romaniuk, M., Crawford, D., Colquhoun, D., McD Young, R., Dwyer, M., Gibson, J., O’Sullivan, R., Cooksley, G., Strakosch, C., Thomson, R., Voisey, J., &amp; Lawford, B. (2019). Comparison of Sleep Patterns in Vietnam Veterans With and Without Posttraumatic Stress Disorder Using Wrist Actigraphy. Journal of Clinical Sleep Medicine, 15(5), 725–732. https://doi.org/10.5664/jcsm.7762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F11BBE9-7541-43D4-990A-506A234BB689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a6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Post-Traumatic Stress Disorder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Duration &gt; 1 month, after a traumatic event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Often associated with: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sleep fragmentation &amp; nightmares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Slowed extinction of fear response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Affected stress response system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5F57C3E-B082-4CF0-921C-FF85174E910C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a6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How PTSD relates to rhythms &amp; sleep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888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PTSD associated with fragmented REM sleep, reduced sleep efficiency, disorganized sleep.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Disruptions to sleep-wake cycle linked to reduced fear response extinction &amp; safety learning consolidation (in mice behavior models*)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An unbalanced stress-response system may provide feedback to the SCN and alter circadian rhythms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"/>
          <p:cNvSpPr/>
          <p:nvPr/>
        </p:nvSpPr>
        <p:spPr>
          <a:xfrm>
            <a:off x="2057400" y="5146560"/>
            <a:ext cx="4343400" cy="345960"/>
          </a:xfrm>
          <a:prstGeom prst="rect">
            <a:avLst/>
          </a:prstGeom>
          <a:noFill/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Theal 2019; Clark 2020; Agorastos 2020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A810129-AD63-46D7-BBBB-A305307CB3A4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a6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PTSD Sleep Actigraph (Methods)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666" lnSpcReduction="10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Selected 20 &amp; 20 Vietnam War Veterans (VV) into PTSD-diagnosed group &amp; trauma-exposed control group respectively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PTSD &amp; trauma exposure screened by psych eval according to CAPS DSM-5, from VA volunteers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Tracking activity/sleep rhythms over 2 weeks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"/>
          <p:cNvSpPr/>
          <p:nvPr/>
        </p:nvSpPr>
        <p:spPr>
          <a:xfrm>
            <a:off x="2057400" y="5146560"/>
            <a:ext cx="4343400" cy="345960"/>
          </a:xfrm>
          <a:prstGeom prst="rect">
            <a:avLst/>
          </a:prstGeom>
          <a:noFill/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Theal 2019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DB0EA8B-E339-46D8-B0FF-A160625DC16A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a6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PTSD Sleep Actigraph (Methods)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504000" y="1143000"/>
            <a:ext cx="9071280" cy="3657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666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Polysomnography not used due to inconsistencies found prior studies w/ long durations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Used accelerometer &amp; light sensor worn on non-dominant wrist combined with daily sleep diary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Did not measure sleep phase due to technique limitations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"/>
          <p:cNvSpPr/>
          <p:nvPr/>
        </p:nvSpPr>
        <p:spPr>
          <a:xfrm>
            <a:off x="2057400" y="5146560"/>
            <a:ext cx="4343400" cy="345960"/>
          </a:xfrm>
          <a:prstGeom prst="rect">
            <a:avLst/>
          </a:prstGeom>
          <a:noFill/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Theal 2019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558E7AA-8E8E-4C22-8069-CE403D8668B6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a6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PTSD Sleep Actigraph (Methods)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04000" y="914400"/>
            <a:ext cx="907128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 lnSpcReduction="10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Accelerometer &amp; light level measurements at 30 Hz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Daily paper sleep diary for: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sleep latency (SL), wake after sleep onset (WASO), total sleep time (TST), time in/out of bed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caffeine, alcohol, food, medication intake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napping frequency, duration, and timing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abnormal events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General sleep survey for: sleep patterns, nightmares, nighttime movements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“</a:t>
            </a: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Scored by blinded sleep scientist, adjusted according to sleep diary”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"/>
          <p:cNvSpPr/>
          <p:nvPr/>
        </p:nvSpPr>
        <p:spPr>
          <a:xfrm>
            <a:off x="2057400" y="5146560"/>
            <a:ext cx="4343400" cy="345960"/>
          </a:xfrm>
          <a:prstGeom prst="rect">
            <a:avLst/>
          </a:prstGeom>
          <a:noFill/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Theal 2019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8D3E968-E013-4364-9911-59738D44EA87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a6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PTSD Sleep Actigraph (Results)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 lnSpcReduction="10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PTSD correlates with increased sleep latency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Strong correlation between objective and reported wake after sleep onset for control group but not for PTSD group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504000" y="914400"/>
            <a:ext cx="3839040" cy="3976560"/>
          </a:xfrm>
          <a:prstGeom prst="rect">
            <a:avLst/>
          </a:prstGeom>
          <a:ln w="10800">
            <a:noFill/>
          </a:ln>
        </p:spPr>
      </p:pic>
      <p:pic>
        <p:nvPicPr>
          <p:cNvPr id="107" name="" descr=""/>
          <p:cNvPicPr/>
          <p:nvPr/>
        </p:nvPicPr>
        <p:blipFill>
          <a:blip r:embed="rId2"/>
          <a:stretch/>
        </p:blipFill>
        <p:spPr>
          <a:xfrm>
            <a:off x="5963760" y="7019280"/>
            <a:ext cx="5473080" cy="5669280"/>
          </a:xfrm>
          <a:prstGeom prst="rect">
            <a:avLst/>
          </a:prstGeom>
          <a:ln w="10800">
            <a:noFill/>
          </a:ln>
        </p:spPr>
      </p:pic>
      <p:sp>
        <p:nvSpPr>
          <p:cNvPr id="108" name=""/>
          <p:cNvSpPr/>
          <p:nvPr/>
        </p:nvSpPr>
        <p:spPr>
          <a:xfrm>
            <a:off x="2057400" y="5146560"/>
            <a:ext cx="4343400" cy="345960"/>
          </a:xfrm>
          <a:prstGeom prst="rect">
            <a:avLst/>
          </a:prstGeom>
          <a:noFill/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Theal 2019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70F0077-705D-42C9-ACFE-56978C06C361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a6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44000" y="-228960"/>
            <a:ext cx="991404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Mice PTSD Behavior Model (Methods)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No known way of inducing PTSD in mice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Behavior model of fear extinction &amp; safety learning using foot-shock associated with cue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Mice freeze in fear response. Used to measure fear entrainment, generalization, and extinction.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"/>
          <p:cNvSpPr/>
          <p:nvPr/>
        </p:nvSpPr>
        <p:spPr>
          <a:xfrm>
            <a:off x="2057400" y="5146560"/>
            <a:ext cx="4343400" cy="345960"/>
          </a:xfrm>
          <a:prstGeom prst="rect">
            <a:avLst/>
          </a:prstGeom>
          <a:noFill/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Clark 2020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A5745BE-EE6E-4435-8232-7BB2A3378BED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a6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44000" y="-228960"/>
            <a:ext cx="991404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Mice PTSD Behavior Model (Schedule)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4" name="" descr=""/>
          <p:cNvPicPr/>
          <p:nvPr/>
        </p:nvPicPr>
        <p:blipFill>
          <a:blip r:embed="rId1"/>
          <a:stretch/>
        </p:blipFill>
        <p:spPr>
          <a:xfrm>
            <a:off x="504000" y="1326600"/>
            <a:ext cx="9096840" cy="3324240"/>
          </a:xfrm>
          <a:prstGeom prst="rect">
            <a:avLst/>
          </a:prstGeom>
          <a:ln w="10800">
            <a:noFill/>
          </a:ln>
        </p:spPr>
      </p:pic>
      <p:sp>
        <p:nvSpPr>
          <p:cNvPr id="115" name=""/>
          <p:cNvSpPr/>
          <p:nvPr/>
        </p:nvSpPr>
        <p:spPr>
          <a:xfrm>
            <a:off x="2057400" y="5146560"/>
            <a:ext cx="4343400" cy="345960"/>
          </a:xfrm>
          <a:prstGeom prst="rect">
            <a:avLst/>
          </a:prstGeom>
          <a:noFill/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Clark 2020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79EBDEF7-9272-4185-9EF9-F807EF60DD45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Application>LibreOffice/24.2.6.2$Linux_X86_64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2024-11-04T19:40:50Z</dcterms:created>
  <dc:creator/>
  <dc:description/>
  <dc:language>en-US</dc:language>
  <cp:lastModifiedBy/>
  <dcterms:modified xsi:type="dcterms:W3CDTF">2024-11-05T13:36:07Z</dcterms:modified>
  <cp:revision>11</cp:revision>
  <dc:subject/>
  <dc:title>Portfolio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